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61" r:id="rId4"/>
    <p:sldId id="263" r:id="rId5"/>
    <p:sldId id="262" r:id="rId6"/>
    <p:sldId id="264" r:id="rId7"/>
    <p:sldId id="265" r:id="rId8"/>
    <p:sldId id="266" r:id="rId9"/>
    <p:sldId id="268" r:id="rId10"/>
    <p:sldId id="267" r:id="rId11"/>
    <p:sldId id="270" r:id="rId12"/>
    <p:sldId id="271" r:id="rId13"/>
    <p:sldId id="272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F10062-810B-47B8-B17D-FAF4A1F85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439B84-64A2-40DD-BCC8-70F86F142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FAA832-1346-4DCC-9237-4C168F31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CCDE3-7481-499F-A0B2-31B07E4B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573B9D-A0EE-49E8-BBA6-48D3A2F0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45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BA354-59B3-437E-9BFB-FE80DD47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2E5A85-0E84-4AC9-908B-EBF349743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BFDD1-4A93-41A8-BDA4-FD2CF98F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59686B-75E5-462C-AE4D-211CE9C3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D3B01-5C2D-4AF8-8F15-9BC676CC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16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C8977B-91CE-44F1-8F36-FF507A511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7307B8-F2C1-4F2A-AFE1-EB2E24D0F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256D7-18CA-40EC-A3BC-C7D34E5C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3BFF57-F2CD-4870-8C9E-8509727B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05A58C-C42B-4792-918D-380779EC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96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D503D-FD82-41C0-8D7F-97F29C25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28D371-6EE7-4396-9AB2-54C177C84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939C0D-7675-4544-BC08-63AC1F76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E6DD3-A3F2-4166-A31E-8753AC90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2C23A9-E474-49B3-90D3-8025456D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45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A9C44-9C1D-4E3F-BB8A-7E5381FEA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DF8DDA-9E9C-479F-B4CA-9B25D487D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B5878F-E77C-4EA4-A332-117FC924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D3AAF0-D2C4-488D-A19F-DEF8939F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98DDE-9B34-4086-BD7A-8145C379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3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2FD73-47EE-42C5-9EF5-FEFDD724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3D5843-C3AE-48E6-ADE9-9FAC422BE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7B6E01-F223-4786-A87A-461D28260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332EB2-2A22-4A9C-844F-3A663C11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BD786B-958D-4A1B-A0E4-604D1DE1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429363-D002-41B4-BA0F-CFCCC24A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88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BF776-D081-4EC7-B19C-BBFE47EF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6E78E2-C61F-4068-9527-A4484B368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AA9DDB-C27E-42C6-95DC-71936CE8E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5FC262-410A-42E1-9510-10629BE9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07B2B2-26FE-4115-A946-B0E91BF4D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54E4E3-B396-4A2B-88C3-BF2800D3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2214CC8-154B-48C2-A06C-A01DAEF7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90D6AE4-0B70-4919-9C31-4120270D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3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08CDD-6716-4F06-88A0-2CF88ACA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9274B9-006F-434D-8B64-BF1186D3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3E8F07-2EE5-4DE4-B5B0-B3CBC2E7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8DF6A1-B539-4B88-B106-26F20FB1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59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C610F6-F145-4214-8550-CABFA23A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027557-065B-4A53-8AAC-82CF0BB59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7385A3-B820-4F3A-AB67-1C5400A4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9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D9F5E-8F28-4E9B-8FA9-8D8BF69B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DD3317-416F-43F5-8FD5-707772BA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6241B1-C1C4-4EEE-B3A7-D01FCBE5E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2FD941-EBD0-4387-A6B4-A0239C71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9C06F5-0671-4FBC-8418-802C732D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DDDD52-4A86-43CA-8F54-46688672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1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70206-B381-48EB-89BC-03660381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20B6C0A-9B5C-4DA0-A6EF-889AE34B0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680A34-DD22-465F-B998-49BA4ACD2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1BC9DB-6528-4558-8767-B2052AAF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AEE98E-FE3A-43F2-981C-4B4111B7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FFD15B-7293-42CE-945D-F4F826D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7B2FE8-4843-450E-A51F-FE7A2AF8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29FD3-CF88-439C-821C-329A7C9FD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280961-B8B6-4B02-85F5-CFF7DF876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107B0-C0BC-4547-8EB8-0677791F7225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11C58B-DD54-450E-9E48-535CB750C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7A5091-6B69-4A8B-A822-B33A43537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03970-22CC-4A8B-95FE-A26453DF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4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Traffic accidents with a focus on cyclists</a:t>
            </a:r>
            <a:endParaRPr lang="de-DE" sz="4800" b="1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1C93E-1829-4918-B041-76F1245E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With data from Berlin of the year 2020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5" r="1539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3829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BCF2A3E-FCB3-46D6-8268-5C2E02AD6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462" t="1897" r="9247" b="46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57C3BE-6381-4CCA-B426-15FC0947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0F0293-41AC-449E-B5BF-DFEE7674B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212E6E-0A23-42CA-87A9-78C2D84D8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7" r="4641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8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Other influences: Road Conditions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16" t="1" r="20860" b="1"/>
          <a:stretch/>
        </p:blipFill>
        <p:spPr>
          <a:xfrm>
            <a:off x="-1" y="10"/>
            <a:ext cx="1990211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785743-A210-47F1-8DB5-3E02B541E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45" y="3030541"/>
            <a:ext cx="6753621" cy="31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2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Other influences: Light Conditions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16" t="1" r="20860" b="1"/>
          <a:stretch/>
        </p:blipFill>
        <p:spPr>
          <a:xfrm>
            <a:off x="-1" y="10"/>
            <a:ext cx="1990211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EDBD99-AB59-4431-95C3-AD4E12B4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37" y="3009604"/>
            <a:ext cx="7928038" cy="29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6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What have we learned so far?</a:t>
            </a:r>
            <a:endParaRPr lang="de-DE" sz="42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2" r="20860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1C93E-1829-4918-B041-76F1245E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accidents depend on the total volume of traffic</a:t>
            </a:r>
          </a:p>
          <a:p>
            <a:r>
              <a:rPr lang="en-US" sz="2200" dirty="0"/>
              <a:t>good conditions encourage careless behavior</a:t>
            </a:r>
          </a:p>
          <a:p>
            <a:r>
              <a:rPr lang="en-US" sz="2200" dirty="0"/>
              <a:t>most accidents happen when turning and crossing</a:t>
            </a:r>
          </a:p>
        </p:txBody>
      </p:sp>
    </p:spTree>
    <p:extLst>
      <p:ext uri="{BB962C8B-B14F-4D97-AF65-F5344CB8AC3E}">
        <p14:creationId xmlns:p14="http://schemas.microsoft.com/office/powerpoint/2010/main" val="83332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290820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Countermeasures</a:t>
            </a:r>
            <a:endParaRPr lang="de-DE" sz="5400" b="1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1C93E-1829-4918-B041-76F1245E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replace road crossings with roundabouts</a:t>
            </a:r>
          </a:p>
          <a:p>
            <a:r>
              <a:rPr lang="en-US" sz="2200" dirty="0"/>
              <a:t>drive less and use public transport instead</a:t>
            </a:r>
          </a:p>
        </p:txBody>
      </p:sp>
      <p:pic>
        <p:nvPicPr>
          <p:cNvPr id="3076" name="Picture 4" descr="Berlin aus der Vogelperspektive: Siegessäule mit Blick auf den Kreisverkehr  an der Straße des 17. Juni">
            <a:extLst>
              <a:ext uri="{FF2B5EF4-FFF2-40B4-BE49-F238E27FC236}">
                <a16:creationId xmlns:a16="http://schemas.microsoft.com/office/drawing/2014/main" id="{5106E3C8-BD49-41F4-9604-CA381CB8C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9" r="27433"/>
          <a:stretch/>
        </p:blipFill>
        <p:spPr bwMode="auto">
          <a:xfrm>
            <a:off x="7183321" y="0"/>
            <a:ext cx="5005632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F75FAB1-4739-4388-8D59-E17B1A7C7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6"/>
          <a:stretch/>
        </p:blipFill>
        <p:spPr>
          <a:xfrm>
            <a:off x="576345" y="2735411"/>
            <a:ext cx="5354555" cy="3901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4AC51F4-52E5-463B-A538-167ABFE71D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3" r="1454"/>
          <a:stretch/>
        </p:blipFill>
        <p:spPr>
          <a:xfrm>
            <a:off x="576344" y="2735411"/>
            <a:ext cx="5354555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290820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Countermeasures</a:t>
            </a:r>
            <a:endParaRPr lang="de-DE" sz="5400" b="1" dirty="0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1C93E-1829-4918-B041-76F1245E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027420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replace road crossings with roundabouts</a:t>
            </a:r>
          </a:p>
          <a:p>
            <a:r>
              <a:rPr lang="en-US" sz="2200" dirty="0"/>
              <a:t>drive less and use public transport instead</a:t>
            </a:r>
          </a:p>
          <a:p>
            <a:r>
              <a:rPr lang="en-US" sz="2200" dirty="0"/>
              <a:t>drive careful also if conditions are great</a:t>
            </a:r>
          </a:p>
        </p:txBody>
      </p:sp>
      <p:pic>
        <p:nvPicPr>
          <p:cNvPr id="3076" name="Picture 4" descr="Berlin aus der Vogelperspektive: Siegessäule mit Blick auf den Kreisverkehr  an der Straße des 17. Juni">
            <a:extLst>
              <a:ext uri="{FF2B5EF4-FFF2-40B4-BE49-F238E27FC236}">
                <a16:creationId xmlns:a16="http://schemas.microsoft.com/office/drawing/2014/main" id="{5106E3C8-BD49-41F4-9604-CA381CB8C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9" r="27433"/>
          <a:stretch/>
        </p:blipFill>
        <p:spPr bwMode="auto">
          <a:xfrm>
            <a:off x="7183321" y="0"/>
            <a:ext cx="5005632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2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Thank you for your 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1C93E-1829-4918-B041-76F1245E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Simon</a:t>
            </a:r>
          </a:p>
        </p:txBody>
      </p:sp>
      <p:sp>
        <p:nvSpPr>
          <p:cNvPr id="13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erlin Mobility Act - Berlin.de">
            <a:extLst>
              <a:ext uri="{FF2B5EF4-FFF2-40B4-BE49-F238E27FC236}">
                <a16:creationId xmlns:a16="http://schemas.microsoft.com/office/drawing/2014/main" id="{DE972304-52A2-4D29-96FB-AA1FF9908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r="22924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How to prevent the number of fatal traffic accidents?</a:t>
            </a:r>
            <a:endParaRPr lang="de-DE" sz="42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2" r="20860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1C93E-1829-4918-B041-76F1245E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Finding the common ground for the most accidents </a:t>
            </a:r>
          </a:p>
          <a:p>
            <a:r>
              <a:rPr lang="en-US" sz="2200" dirty="0"/>
              <a:t>resulting in serious injury or death of cyclists </a:t>
            </a:r>
          </a:p>
          <a:p>
            <a:r>
              <a:rPr lang="en-US" sz="2200" dirty="0"/>
              <a:t>in order to potentially optimize the traffic infrastructure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68026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Overview 2020 in Berlin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2" r="20860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1C93E-1829-4918-B041-76F1245E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ca. 1,073 billion motor vehicles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70022D-FBEA-48AD-B9EF-15D74B94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61" y="3209256"/>
            <a:ext cx="4243589" cy="331709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E66C9A5-8D24-446A-83B3-F7FFD3C9BF28}"/>
              </a:ext>
            </a:extLst>
          </p:cNvPr>
          <p:cNvSpPr/>
          <p:nvPr/>
        </p:nvSpPr>
        <p:spPr>
          <a:xfrm>
            <a:off x="5335861" y="6057900"/>
            <a:ext cx="4243589" cy="445977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4544CE3-95F4-4786-AE2B-256FDE0A2058}"/>
              </a:ext>
            </a:extLst>
          </p:cNvPr>
          <p:cNvSpPr/>
          <p:nvPr/>
        </p:nvSpPr>
        <p:spPr>
          <a:xfrm rot="10800000">
            <a:off x="9617549" y="3340099"/>
            <a:ext cx="889000" cy="28574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0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Accident Categories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40" t="1" r="20860" b="1"/>
          <a:stretch/>
        </p:blipFill>
        <p:spPr>
          <a:xfrm>
            <a:off x="0" y="10"/>
            <a:ext cx="409496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9782C2B-7B09-4143-AF84-478B3563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44" y="2655918"/>
            <a:ext cx="7404040" cy="3719482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F07C29E-B308-4047-8196-D9FE4B12A263}"/>
              </a:ext>
            </a:extLst>
          </p:cNvPr>
          <p:cNvSpPr/>
          <p:nvPr/>
        </p:nvSpPr>
        <p:spPr>
          <a:xfrm>
            <a:off x="4685176" y="2655918"/>
            <a:ext cx="3582524" cy="18144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4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Accident Categories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F822200-E3AA-4975-ADD8-5FBAAB47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49300"/>
            <a:ext cx="12190917" cy="6108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D59BC7DB-1716-43CA-A02F-C1900BE54572}"/>
              </a:ext>
            </a:extLst>
          </p:cNvPr>
          <p:cNvSpPr txBox="1">
            <a:spLocks/>
          </p:cNvSpPr>
          <p:nvPr/>
        </p:nvSpPr>
        <p:spPr>
          <a:xfrm>
            <a:off x="-1965" y="-1033780"/>
            <a:ext cx="10272438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/>
              <a:t>Where did these accidents happen?</a:t>
            </a:r>
          </a:p>
        </p:txBody>
      </p:sp>
    </p:spTree>
    <p:extLst>
      <p:ext uri="{BB962C8B-B14F-4D97-AF65-F5344CB8AC3E}">
        <p14:creationId xmlns:p14="http://schemas.microsoft.com/office/powerpoint/2010/main" val="152198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How did these accidents happen?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16" t="1" r="20860" b="1"/>
          <a:stretch/>
        </p:blipFill>
        <p:spPr>
          <a:xfrm>
            <a:off x="-1" y="10"/>
            <a:ext cx="1990211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97553-991A-44A3-8CEE-B8968474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45" y="2655918"/>
            <a:ext cx="9479076" cy="3592482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F07C29E-B308-4047-8196-D9FE4B12A263}"/>
              </a:ext>
            </a:extLst>
          </p:cNvPr>
          <p:cNvSpPr/>
          <p:nvPr/>
        </p:nvSpPr>
        <p:spPr>
          <a:xfrm>
            <a:off x="2298700" y="3075018"/>
            <a:ext cx="9575019" cy="9254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2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A closer look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16" t="1" r="20860" b="1"/>
          <a:stretch/>
        </p:blipFill>
        <p:spPr>
          <a:xfrm>
            <a:off x="-1" y="10"/>
            <a:ext cx="1990211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74093E-24E4-4D88-836B-AAC8C565C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8" r="31373"/>
          <a:stretch/>
        </p:blipFill>
        <p:spPr>
          <a:xfrm>
            <a:off x="2971800" y="2687117"/>
            <a:ext cx="8741409" cy="3751783"/>
          </a:xfrm>
          <a:prstGeom prst="rect">
            <a:avLst/>
          </a:prstGeom>
        </p:spPr>
      </p:pic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4F6E5241-21AB-4022-896A-AB6421217AF1}"/>
              </a:ext>
            </a:extLst>
          </p:cNvPr>
          <p:cNvSpPr/>
          <p:nvPr/>
        </p:nvSpPr>
        <p:spPr>
          <a:xfrm>
            <a:off x="4324750" y="4698715"/>
            <a:ext cx="724347" cy="717737"/>
          </a:xfrm>
          <a:prstGeom prst="flowChartConnector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B85011AB-E1A3-4BA2-A633-38E5F267709D}"/>
              </a:ext>
            </a:extLst>
          </p:cNvPr>
          <p:cNvSpPr/>
          <p:nvPr/>
        </p:nvSpPr>
        <p:spPr>
          <a:xfrm>
            <a:off x="5297762" y="4799381"/>
            <a:ext cx="724347" cy="717737"/>
          </a:xfrm>
          <a:prstGeom prst="flowChartConnector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9BE3BD3C-F0BE-44E1-91ED-7D15F1A22F50}"/>
              </a:ext>
            </a:extLst>
          </p:cNvPr>
          <p:cNvSpPr/>
          <p:nvPr/>
        </p:nvSpPr>
        <p:spPr>
          <a:xfrm>
            <a:off x="10264514" y="4350591"/>
            <a:ext cx="724347" cy="717737"/>
          </a:xfrm>
          <a:prstGeom prst="flowChartConnector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20995E8B-3490-410E-A96E-FCE792793A99}"/>
              </a:ext>
            </a:extLst>
          </p:cNvPr>
          <p:cNvSpPr/>
          <p:nvPr/>
        </p:nvSpPr>
        <p:spPr>
          <a:xfrm>
            <a:off x="7966514" y="4523626"/>
            <a:ext cx="724347" cy="717737"/>
          </a:xfrm>
          <a:prstGeom prst="flowChartConnector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A8637AF8-05BD-4F3E-B1CA-1C86369568CE}"/>
              </a:ext>
            </a:extLst>
          </p:cNvPr>
          <p:cNvSpPr/>
          <p:nvPr/>
        </p:nvSpPr>
        <p:spPr>
          <a:xfrm>
            <a:off x="8169447" y="3429000"/>
            <a:ext cx="724347" cy="717737"/>
          </a:xfrm>
          <a:prstGeom prst="flowChartConnector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61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When did these accidents happen?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16" t="1" r="20860" b="1"/>
          <a:stretch/>
        </p:blipFill>
        <p:spPr>
          <a:xfrm>
            <a:off x="-1" y="10"/>
            <a:ext cx="1990211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4E9259-048B-43CA-8A79-D41A8B81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21" y="2894043"/>
            <a:ext cx="8182254" cy="3437514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F07C29E-B308-4047-8196-D9FE4B12A263}"/>
              </a:ext>
            </a:extLst>
          </p:cNvPr>
          <p:cNvSpPr/>
          <p:nvPr/>
        </p:nvSpPr>
        <p:spPr>
          <a:xfrm>
            <a:off x="2717800" y="3913218"/>
            <a:ext cx="8283575" cy="14969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6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0CC740-4C88-4280-8A06-FB92B2EC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When did these accidents happen?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9ACFC7-9D94-4B35-ADF1-8CB19D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16" t="1" r="20860" b="1"/>
          <a:stretch/>
        </p:blipFill>
        <p:spPr>
          <a:xfrm>
            <a:off x="-1" y="10"/>
            <a:ext cx="1990211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D0CF5D-6C1D-4FE3-A3B8-D969D197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9" y="253772"/>
            <a:ext cx="10171195" cy="63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Breitbild</PresentationFormat>
  <Paragraphs>30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Traffic accidents with a focus on cyclists</vt:lpstr>
      <vt:lpstr>How to prevent the number of fatal traffic accidents?</vt:lpstr>
      <vt:lpstr>Overview 2020 in Berlin</vt:lpstr>
      <vt:lpstr>Accident Categories</vt:lpstr>
      <vt:lpstr>Accident Categories</vt:lpstr>
      <vt:lpstr>How did these accidents happen?</vt:lpstr>
      <vt:lpstr>A closer look</vt:lpstr>
      <vt:lpstr>When did these accidents happen?</vt:lpstr>
      <vt:lpstr>When did these accidents happen?</vt:lpstr>
      <vt:lpstr>PowerPoint-Präsentation</vt:lpstr>
      <vt:lpstr>Other influences: Road Conditions</vt:lpstr>
      <vt:lpstr>Other influences: Light Conditions</vt:lpstr>
      <vt:lpstr>What have we learned so far?</vt:lpstr>
      <vt:lpstr>Countermeasures</vt:lpstr>
      <vt:lpstr>Countermeasures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traffic accidents by accident location in Berlin 2020</dc:title>
  <dc:creator>Simon Forbrig</dc:creator>
  <cp:lastModifiedBy>Simon Forbrig</cp:lastModifiedBy>
  <cp:revision>6</cp:revision>
  <dcterms:created xsi:type="dcterms:W3CDTF">2022-04-22T07:20:46Z</dcterms:created>
  <dcterms:modified xsi:type="dcterms:W3CDTF">2022-04-28T16:30:23Z</dcterms:modified>
</cp:coreProperties>
</file>